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93" r:id="rId4"/>
    <p:sldId id="290" r:id="rId5"/>
    <p:sldId id="291" r:id="rId6"/>
    <p:sldId id="292" r:id="rId7"/>
    <p:sldId id="258" r:id="rId8"/>
    <p:sldId id="295" r:id="rId9"/>
    <p:sldId id="300" r:id="rId10"/>
    <p:sldId id="301" r:id="rId11"/>
    <p:sldId id="302" r:id="rId12"/>
    <p:sldId id="303" r:id="rId13"/>
    <p:sldId id="296" r:id="rId14"/>
    <p:sldId id="297" r:id="rId15"/>
    <p:sldId id="304" r:id="rId16"/>
    <p:sldId id="305" r:id="rId17"/>
    <p:sldId id="306" r:id="rId18"/>
    <p:sldId id="307" r:id="rId19"/>
    <p:sldId id="298" r:id="rId20"/>
    <p:sldId id="259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4E2D-48F0-4099-BB29-E8D16489ABD8}" type="datetimeFigureOut">
              <a:rPr lang="fr-FR" smtClean="0"/>
              <a:pPr/>
              <a:t>13/09/12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3398-7494-4A4E-B872-7B2ECD5AEEE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2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3"/>
              <a:chOff x="-3" y="1562"/>
              <a:chExt cx="5763" cy="64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1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9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-898525"/>
            <a:ext cx="7772400" cy="3382963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694D63-36F3-4135-80A7-1E5AB80BC3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49C9-4F7D-436F-8194-D5E86EF8BF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8036-C0AE-4F00-BD6A-0FC2A7C4AA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B6A5-6D35-4387-9865-C0C4F29388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260C-58DA-4D36-AF1A-90553E4EFF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8BB0-94E5-4DFC-A2D1-3BD2BDDD51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66B4-CABE-47CC-8BDE-268AC43748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EE3C-1411-4E37-9A86-D4230247FD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C1B5-5FF4-4FE6-B3D4-8EB441771B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49FB-212C-467C-94BC-A5844154C2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2ECD-D760-463F-A470-E99771A005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0" y="167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9" y="175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35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48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195" y="1659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4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63" y="165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13" y="1662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60" y="174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56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71" y="1683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80" y="170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charset="0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76480A61-791B-4DF9-84F3-2A4451E54D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scol.education.fr/cid45678/cadre-europeen-commun-de-referenc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6631"/>
            <a:ext cx="7772400" cy="2203437"/>
          </a:xfrm>
        </p:spPr>
        <p:txBody>
          <a:bodyPr/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expérimentales </a:t>
            </a:r>
            <a:b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 par compétences</a:t>
            </a:r>
            <a:b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LV1 Anglais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436096" cy="1584176"/>
          </a:xfrm>
        </p:spPr>
        <p:txBody>
          <a:bodyPr/>
          <a:lstStyle/>
          <a:p>
            <a:pPr algn="r"/>
            <a:r>
              <a:rPr lang="fr-FR" sz="2000" b="1" dirty="0" smtClean="0"/>
              <a:t>Réunion parents-professeurs </a:t>
            </a:r>
          </a:p>
          <a:p>
            <a:pPr algn="r"/>
            <a:r>
              <a:rPr lang="fr-FR" sz="2000" b="1" dirty="0" smtClean="0"/>
              <a:t>Collège Le </a:t>
            </a:r>
            <a:r>
              <a:rPr lang="fr-FR" sz="2000" b="1" dirty="0" err="1" smtClean="0"/>
              <a:t>Racinay</a:t>
            </a:r>
            <a:endParaRPr lang="fr-FR" sz="2000" b="1" dirty="0" smtClean="0"/>
          </a:p>
          <a:p>
            <a:pPr algn="r"/>
            <a:r>
              <a:rPr lang="fr-FR" sz="2000" b="1" dirty="0" smtClean="0"/>
              <a:t>RAMBOUILLET</a:t>
            </a:r>
          </a:p>
          <a:p>
            <a:pPr algn="r"/>
            <a:endParaRPr lang="fr-FR" sz="2000" b="1" dirty="0"/>
          </a:p>
          <a:p>
            <a:pPr algn="r"/>
            <a:r>
              <a:rPr lang="fr-FR" sz="2000" b="1" dirty="0" smtClean="0"/>
              <a:t>17 septembre 2012</a:t>
            </a:r>
            <a:endParaRPr lang="fr-FR" sz="2000" b="1" dirty="0"/>
          </a:p>
        </p:txBody>
      </p:sp>
      <p:pic>
        <p:nvPicPr>
          <p:cNvPr id="6" name="Image 5" descr="capture 2012-07-02 à 18.5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536504" cy="296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POUR QUOI FAIRE?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Faire évoluer, </a:t>
            </a:r>
            <a:r>
              <a:rPr lang="fr-FR" sz="2400" b="1" dirty="0" smtClean="0"/>
              <a:t>harmoniser les pratiques </a:t>
            </a:r>
            <a:r>
              <a:rPr lang="fr-FR" sz="2400" dirty="0" smtClean="0"/>
              <a:t>en matière d’évaluation des connaissances et des compétences des élèves en s’appuyant sur les textes officiels, dans le respect complet des programmes,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Prendre en compte </a:t>
            </a:r>
            <a:r>
              <a:rPr lang="fr-FR" sz="2400" b="1" dirty="0" smtClean="0"/>
              <a:t>l’</a:t>
            </a:r>
            <a:r>
              <a:rPr lang="fr-FR" sz="2400" b="1" dirty="0" err="1" smtClean="0"/>
              <a:t>hétérogénité</a:t>
            </a:r>
            <a:r>
              <a:rPr lang="fr-FR" sz="2400" b="1" dirty="0" smtClean="0"/>
              <a:t> </a:t>
            </a:r>
            <a:r>
              <a:rPr lang="fr-FR" sz="2400" dirty="0" smtClean="0"/>
              <a:t>grandissante des élèves; tous n’avancent pas au même rythme,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Pour </a:t>
            </a:r>
            <a:r>
              <a:rPr lang="fr-FR" sz="2400" b="1" dirty="0" smtClean="0"/>
              <a:t>redonner du sens </a:t>
            </a:r>
            <a:r>
              <a:rPr lang="fr-FR" sz="2400" dirty="0" smtClean="0"/>
              <a:t>aux apprentissages disciplinaires : on apprend des savoirs pour les utiliser dans des compétences,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8226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620688"/>
            <a:ext cx="7772400" cy="41148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Pour </a:t>
            </a:r>
            <a:r>
              <a:rPr lang="fr-FR" sz="2400" b="1" dirty="0" smtClean="0"/>
              <a:t>changer  le regard </a:t>
            </a:r>
            <a:r>
              <a:rPr lang="fr-FR" sz="2400" dirty="0" smtClean="0"/>
              <a:t>des élèves, des parents sur les apprentissages : rendre les </a:t>
            </a:r>
            <a:r>
              <a:rPr lang="fr-FR" sz="2400" b="1" dirty="0" smtClean="0"/>
              <a:t>élèves acteurs </a:t>
            </a:r>
            <a:r>
              <a:rPr lang="fr-FR" sz="2400" dirty="0" smtClean="0"/>
              <a:t>de leur scolarité, les responsabiliser, les impliquer dans leur travail </a:t>
            </a:r>
            <a:r>
              <a:rPr lang="fr-FR" sz="2000" dirty="0" smtClean="0"/>
              <a:t>(notion d’objectifs et de buts à atteindre)</a:t>
            </a:r>
            <a:r>
              <a:rPr lang="fr-FR" sz="2400" dirty="0" smtClean="0"/>
              <a:t> ,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Pour changer le regard des élèves, des parents, de l’institution sur l’évaluation afin de </a:t>
            </a:r>
            <a:r>
              <a:rPr lang="fr-FR" sz="2400" b="1" dirty="0" smtClean="0"/>
              <a:t>dédramatiser l’erreur</a:t>
            </a:r>
            <a:r>
              <a:rPr lang="fr-FR" sz="2400" dirty="0" smtClean="0"/>
              <a:t> et </a:t>
            </a:r>
            <a:r>
              <a:rPr lang="fr-FR" sz="2400" b="1" dirty="0" smtClean="0"/>
              <a:t>valoriser la réussite </a:t>
            </a:r>
            <a:r>
              <a:rPr lang="fr-FR" sz="2000" dirty="0" smtClean="0"/>
              <a:t>(montrer non pas ce que l’élève ne sait pas faire mais ce qu’il sait faire)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&gt;&gt; L’évaluation devient avant tout </a:t>
            </a:r>
            <a:r>
              <a:rPr lang="fr-FR" sz="2400" b="1" dirty="0" smtClean="0"/>
              <a:t>formative</a:t>
            </a:r>
            <a:r>
              <a:rPr lang="fr-FR" sz="2400" dirty="0" smtClean="0"/>
              <a:t> et l’</a:t>
            </a:r>
            <a:r>
              <a:rPr lang="fr-FR" sz="2400" dirty="0"/>
              <a:t>é</a:t>
            </a:r>
            <a:r>
              <a:rPr lang="fr-FR" sz="2400" dirty="0" smtClean="0"/>
              <a:t>valuation devient moins anxiogène.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42673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62068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BUT :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Mettre les élèves en </a:t>
            </a:r>
            <a:r>
              <a:rPr lang="fr-FR" sz="2400" b="1" dirty="0" smtClean="0">
                <a:solidFill>
                  <a:srgbClr val="000000"/>
                </a:solidFill>
              </a:rPr>
              <a:t>situation de réussite</a:t>
            </a:r>
            <a:r>
              <a:rPr lang="fr-FR" sz="2400" dirty="0" smtClean="0">
                <a:solidFill>
                  <a:srgbClr val="000000"/>
                </a:solidFill>
              </a:rPr>
              <a:t>, créer une dynamique de progrès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               car réussite = motivation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               et motivation = estime de soi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b="1" dirty="0" smtClean="0"/>
              <a:t>Réussite individuelle</a:t>
            </a:r>
            <a:r>
              <a:rPr lang="fr-FR" sz="2400" dirty="0" smtClean="0"/>
              <a:t>: l’important n’est pas de se situer par rapport aux autres mais de connaître son niveau réel par rapport aux objectifs d’apprentissage</a:t>
            </a:r>
          </a:p>
          <a:p>
            <a:pPr marL="0" indent="0">
              <a:buNone/>
            </a:pPr>
            <a:r>
              <a:rPr lang="fr-FR" sz="2400" dirty="0" smtClean="0"/>
              <a:t>&gt;&gt; pas de compétitivité entre élèves , un bilan individuel</a:t>
            </a:r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32070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COMMENT?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Enseignants</a:t>
            </a:r>
            <a:r>
              <a:rPr lang="fr-FR" dirty="0" smtClean="0"/>
              <a:t>: étiquetage sur les évaluations de l’activité langagière et des compétences travaillées</a:t>
            </a:r>
          </a:p>
          <a:p>
            <a:r>
              <a:rPr lang="fr-FR" dirty="0" smtClean="0"/>
              <a:t>Système avec 4 niveaux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8000"/>
                </a:solidFill>
              </a:rPr>
              <a:t>1= acquis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FF00"/>
                </a:solidFill>
              </a:rPr>
              <a:t>2= en cours d’acquisition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6600"/>
                </a:solidFill>
              </a:rPr>
              <a:t>3= début d’acquisition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4= non acquis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capture 2012-08-21 à 15.4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85678"/>
            <a:ext cx="2713802" cy="20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6600"/>
                </a:solidFill>
              </a:rPr>
              <a:t>Suivi élèves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dirty="0" smtClean="0"/>
              <a:t>report des résultats sur le Passeport Elève (document de référence)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047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 descr="capture 2012-09-13 à 14.5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8994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2012-07-02 à 20.24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7" b="-13127"/>
          <a:stretch>
            <a:fillRect/>
          </a:stretch>
        </p:blipFill>
        <p:spPr>
          <a:xfrm>
            <a:off x="1173163" y="476672"/>
            <a:ext cx="7772400" cy="5904656"/>
          </a:xfrm>
        </p:spPr>
      </p:pic>
    </p:spTree>
    <p:extLst>
      <p:ext uri="{BB962C8B-B14F-4D97-AF65-F5344CB8AC3E}">
        <p14:creationId xmlns:p14="http://schemas.microsoft.com/office/powerpoint/2010/main" val="242432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2012-07-02 à 20.2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73" b="-18173"/>
          <a:stretch>
            <a:fillRect/>
          </a:stretch>
        </p:blipFill>
        <p:spPr>
          <a:xfrm>
            <a:off x="1173163" y="404813"/>
            <a:ext cx="7772400" cy="5691187"/>
          </a:xfrm>
        </p:spPr>
      </p:pic>
    </p:spTree>
    <p:extLst>
      <p:ext uri="{BB962C8B-B14F-4D97-AF65-F5344CB8AC3E}">
        <p14:creationId xmlns:p14="http://schemas.microsoft.com/office/powerpoint/2010/main" val="26950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>
                <a:solidFill>
                  <a:srgbClr val="FF6600"/>
                </a:solidFill>
              </a:rPr>
              <a:t>Suivi parents</a:t>
            </a:r>
            <a:r>
              <a:rPr lang="fr-FR" dirty="0"/>
              <a:t>: saisie dans </a:t>
            </a:r>
            <a:r>
              <a:rPr lang="fr-FR" dirty="0" err="1"/>
              <a:t>Pronote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 smtClean="0"/>
              <a:t>Tutoriel </a:t>
            </a:r>
            <a:r>
              <a:rPr lang="fr-FR" dirty="0"/>
              <a:t>en </a:t>
            </a:r>
            <a:r>
              <a:rPr lang="fr-FR" dirty="0" smtClean="0"/>
              <a:t>ligne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2012-09-13 à 15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3390290" cy="30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3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REMEDIATION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ATP 5</a:t>
            </a:r>
            <a:r>
              <a:rPr lang="fr-FR" baseline="30000" dirty="0" smtClean="0">
                <a:solidFill>
                  <a:srgbClr val="FF6600"/>
                </a:solidFill>
              </a:rPr>
              <a:t>ème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smtClean="0"/>
              <a:t>au 2</a:t>
            </a:r>
            <a:r>
              <a:rPr lang="fr-FR" baseline="30000" dirty="0" smtClean="0"/>
              <a:t>nd</a:t>
            </a:r>
            <a:r>
              <a:rPr lang="fr-FR" dirty="0" smtClean="0"/>
              <a:t> trimestre pour retravailler une compétence non acquise</a:t>
            </a:r>
          </a:p>
          <a:p>
            <a:r>
              <a:rPr lang="fr-FR" dirty="0" smtClean="0">
                <a:solidFill>
                  <a:srgbClr val="FF6600"/>
                </a:solidFill>
              </a:rPr>
              <a:t>Avantage</a:t>
            </a:r>
            <a:r>
              <a:rPr lang="fr-FR" dirty="0" smtClean="0"/>
              <a:t>: possibilités de retravailler des compétences non acquises en 4</a:t>
            </a:r>
            <a:r>
              <a:rPr lang="fr-FR" baseline="30000" dirty="0" smtClean="0"/>
              <a:t>ème</a:t>
            </a:r>
            <a:r>
              <a:rPr lang="fr-FR" dirty="0" smtClean="0"/>
              <a:t> et en 3</a:t>
            </a:r>
            <a:r>
              <a:rPr lang="fr-FR" baseline="30000" dirty="0" smtClean="0"/>
              <a:t>ème</a:t>
            </a:r>
            <a:r>
              <a:rPr lang="fr-FR" dirty="0" smtClean="0"/>
              <a:t> pour obtention du niveau A2 au DNB.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6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73622">
            <a:off x="5499297" y="2736391"/>
            <a:ext cx="3076958" cy="2204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73955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 diverses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16832"/>
            <a:ext cx="5688632" cy="3672408"/>
          </a:xfrm>
        </p:spPr>
        <p:txBody>
          <a:bodyPr/>
          <a:lstStyle/>
          <a:p>
            <a:pPr marL="514350" indent="-514350"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Quand? </a:t>
            </a:r>
          </a:p>
          <a:p>
            <a:pPr>
              <a:buFontTx/>
              <a:buChar char="-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Année 2012/2013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Qui? </a:t>
            </a:r>
          </a:p>
          <a:p>
            <a:pPr>
              <a:buFontTx/>
              <a:buChar char="-"/>
            </a:pPr>
            <a:r>
              <a:rPr lang="fr-FR" dirty="0" smtClean="0"/>
              <a:t>Tous les élèves de</a:t>
            </a:r>
          </a:p>
          <a:p>
            <a:pPr marL="0" indent="0">
              <a:buNone/>
            </a:pP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du </a:t>
            </a:r>
            <a:r>
              <a:rPr lang="fr-FR" dirty="0" smtClean="0"/>
              <a:t>collège Le </a:t>
            </a:r>
            <a:r>
              <a:rPr lang="fr-FR" dirty="0" err="1"/>
              <a:t>R</a:t>
            </a:r>
            <a:r>
              <a:rPr lang="fr-FR" dirty="0" err="1" smtClean="0"/>
              <a:t>acinay</a:t>
            </a:r>
            <a:r>
              <a:rPr lang="fr-FR" dirty="0" smtClean="0"/>
              <a:t>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Uniquement </a:t>
            </a:r>
            <a:r>
              <a:rPr lang="fr-FR" dirty="0" smtClean="0"/>
              <a:t>en anglais </a:t>
            </a:r>
            <a:r>
              <a:rPr lang="fr-FR" dirty="0" smtClean="0"/>
              <a:t>Lv1 pour l’instant.  </a:t>
            </a:r>
            <a:endParaRPr lang="fr-FR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16832"/>
            <a:ext cx="7772400" cy="648072"/>
          </a:xfrm>
        </p:spPr>
        <p:txBody>
          <a:bodyPr/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</a:t>
            </a:r>
            <a:r>
              <a:rPr lang="fr-F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site du collège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rubrique 5</a:t>
            </a:r>
            <a:r>
              <a:rPr lang="fr-FR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expérimentale</a:t>
            </a:r>
          </a:p>
          <a:p>
            <a:pPr marL="0" indent="0">
              <a:buNone/>
            </a:pPr>
            <a:endParaRPr lang="fr-F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187624" y="4221088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&gt;</a:t>
            </a:r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&gt;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lettre 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explicative de rentrée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fr-FR" sz="3200" kern="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&gt;&gt; Passeport élèves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&gt;&gt; Tutoriel </a:t>
            </a:r>
            <a:r>
              <a:rPr kumimoji="0" lang="fr-FR" sz="320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Pronote</a:t>
            </a:r>
            <a:endParaRPr kumimoji="0" lang="fr-FR" sz="320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fr-FR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&gt;&gt; </a:t>
            </a:r>
            <a:r>
              <a:rPr lang="fr-FR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Diaporama</a:t>
            </a:r>
            <a:endParaRPr lang="fr-FR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32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lang="fr-FR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73955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 utiles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 descr="capture 2012-07-02 à 19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5913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</a:t>
            </a:r>
            <a:r>
              <a:rPr lang="fr-FR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Pronote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Auprès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professeur 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d’anglais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enfant</a:t>
            </a: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capture 2012-09-13 à 15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1950130" cy="17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Textes officiels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Socle Commun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cxnSp>
        <p:nvCxnSpPr>
          <p:cNvPr id="4" name="Connecteur en angle 3"/>
          <p:cNvCxnSpPr/>
          <p:nvPr/>
        </p:nvCxnSpPr>
        <p:spPr bwMode="auto">
          <a:xfrm>
            <a:off x="2843808" y="2564904"/>
            <a:ext cx="685800" cy="6858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3556000" y="3122706"/>
            <a:ext cx="119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Palier 2 </a:t>
            </a:r>
            <a:endParaRPr lang="fr-FR" b="1" dirty="0"/>
          </a:p>
        </p:txBody>
      </p:sp>
      <p:cxnSp>
        <p:nvCxnSpPr>
          <p:cNvPr id="8" name="Connecteur en angle 7"/>
          <p:cNvCxnSpPr/>
          <p:nvPr/>
        </p:nvCxnSpPr>
        <p:spPr bwMode="auto">
          <a:xfrm>
            <a:off x="4139952" y="3645024"/>
            <a:ext cx="685800" cy="6858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4990353" y="4377765"/>
            <a:ext cx="4183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Compétence 2:</a:t>
            </a:r>
          </a:p>
          <a:p>
            <a:r>
              <a:rPr lang="fr-FR" dirty="0" smtClean="0"/>
              <a:t> Pratique d’une langue étrangère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4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CECRL mis en place depuis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par le Conseil de l’Europe </a:t>
            </a: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nouvelle façon d’enseigner les langues à l’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chelle européenne</a:t>
            </a:r>
          </a:p>
          <a:p>
            <a:pPr marL="457200" lvl="1" indent="0">
              <a:buNone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457200" lvl="1" indent="0" algn="ctr"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CECRL</a:t>
            </a: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Eduscol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1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548680"/>
            <a:ext cx="7772400" cy="4114800"/>
          </a:xfrm>
        </p:spPr>
        <p:txBody>
          <a:bodyPr/>
          <a:lstStyle/>
          <a:p>
            <a:pPr marL="0" lvl="1" indent="0" algn="ctr">
              <a:buClr>
                <a:schemeClr val="accent1"/>
              </a:buClr>
              <a:buSzPct val="80000"/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Niveaux à atteindre 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Clr>
                <a:schemeClr val="accent1"/>
              </a:buClr>
              <a:buSzPct val="80000"/>
              <a:buNone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Clr>
                <a:schemeClr val="accent1"/>
              </a:buClr>
              <a:buSzPct val="80000"/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primaire &gt;&gt; niveau A1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fr-FR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&gt;&gt; de A1 à A1+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b="1" baseline="30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&gt;&gt; de A1+ à A2 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&gt;&gt; de A2 à A2+ 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&gt;&gt; de A2+ à B1</a:t>
            </a:r>
          </a:p>
          <a:p>
            <a:pPr marL="0" lvl="1" indent="0">
              <a:buClr>
                <a:schemeClr val="accent1"/>
              </a:buClr>
              <a:buSzPct val="80000"/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 à atteindre en fin de 5</a:t>
            </a:r>
            <a:r>
              <a:rPr lang="fr-FR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 A2</a:t>
            </a:r>
          </a:p>
          <a:p>
            <a:pPr marL="0" lvl="1" indent="0">
              <a:buClr>
                <a:schemeClr val="accent1"/>
              </a:buClr>
              <a:buSzPct val="80000"/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(niveau minimum exigible pour le DNB)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Clr>
                <a:schemeClr val="accent1"/>
              </a:buClr>
              <a:buSzPct val="80000"/>
              <a:buNone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Clr>
                <a:schemeClr val="accent1"/>
              </a:buClr>
              <a:buSzPct val="80000"/>
              <a:buNone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Clr>
                <a:schemeClr val="accent1"/>
              </a:buClr>
              <a:buSzPct val="80000"/>
              <a:buNone/>
            </a:pP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2012-07-02 à 19.1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28" y="1340768"/>
            <a:ext cx="7935073" cy="13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925821" y="764704"/>
            <a:ext cx="8229600" cy="6093296"/>
          </a:xfrm>
          <a:prstGeom prst="rect">
            <a:avLst/>
          </a:prstGeom>
          <a:solidFill>
            <a:srgbClr val="25C6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fr-FR" dirty="0" smtClean="0">
                <a:latin typeface="Constantia" charset="0"/>
              </a:rPr>
              <a:t>Conformément au </a:t>
            </a:r>
            <a:r>
              <a:rPr lang="fr-FR" b="1" dirty="0" smtClean="0">
                <a:latin typeface="Constantia" charset="0"/>
              </a:rPr>
              <a:t>CECRL</a:t>
            </a:r>
            <a:r>
              <a:rPr lang="fr-FR" dirty="0" smtClean="0">
                <a:latin typeface="Constantia" charset="0"/>
              </a:rPr>
              <a:t> </a:t>
            </a:r>
            <a:r>
              <a:rPr lang="fr-FR" sz="2000" i="1" dirty="0" smtClean="0">
                <a:latin typeface="Constantia" charset="0"/>
              </a:rPr>
              <a:t>(Cadre Européen Commun de Référence pour les Langues)</a:t>
            </a:r>
            <a:r>
              <a:rPr lang="fr-FR" dirty="0" smtClean="0">
                <a:latin typeface="Constantia" charset="0"/>
              </a:rPr>
              <a:t> , 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onstantia" charset="0"/>
              </a:rPr>
              <a:t>5 </a:t>
            </a:r>
            <a:r>
              <a:rPr lang="fr-FR" b="1" dirty="0" smtClean="0">
                <a:latin typeface="Constantia" charset="0"/>
              </a:rPr>
              <a:t>activités langagières </a:t>
            </a:r>
            <a:r>
              <a:rPr lang="fr-FR" dirty="0" smtClean="0">
                <a:latin typeface="Constantia" charset="0"/>
              </a:rPr>
              <a:t>sont à développer</a:t>
            </a:r>
          </a:p>
          <a:p>
            <a:pPr>
              <a:buFont typeface="Arial" charset="0"/>
              <a:buChar char="•"/>
            </a:pPr>
            <a:endParaRPr lang="fr-FR" dirty="0" smtClean="0">
              <a:latin typeface="Constantia" charset="0"/>
            </a:endParaRPr>
          </a:p>
          <a:p>
            <a:pPr>
              <a:buFont typeface="Arial" charset="0"/>
              <a:buNone/>
            </a:pPr>
            <a:r>
              <a:rPr lang="fr-FR" dirty="0" smtClean="0">
                <a:latin typeface="Constantia" charset="0"/>
              </a:rPr>
              <a:t>            </a:t>
            </a:r>
            <a:r>
              <a:rPr lang="fr-FR" sz="4800" dirty="0" smtClean="0">
                <a:latin typeface="Constantia" charset="0"/>
              </a:rPr>
              <a:t>  </a:t>
            </a:r>
            <a:r>
              <a:rPr lang="fr-FR" dirty="0" smtClean="0">
                <a:latin typeface="Constantia" charset="0"/>
              </a:rPr>
              <a:t>     </a:t>
            </a:r>
            <a:r>
              <a:rPr lang="fr-FR" dirty="0" smtClean="0">
                <a:latin typeface="Arial" charset="0"/>
                <a:cs typeface="Arial" charset="0"/>
              </a:rPr>
              <a:t>→compréhension écrite </a:t>
            </a:r>
          </a:p>
          <a:p>
            <a:pPr>
              <a:buFont typeface="Arial" charset="0"/>
              <a:buNone/>
            </a:pPr>
            <a:r>
              <a:rPr lang="fr-FR" dirty="0" smtClean="0">
                <a:latin typeface="Arial" charset="0"/>
                <a:cs typeface="Arial" charset="0"/>
              </a:rPr>
              <a:t>                  → expression écrite</a:t>
            </a:r>
          </a:p>
          <a:p>
            <a:pPr>
              <a:buFont typeface="Arial" charset="0"/>
              <a:buNone/>
            </a:pPr>
            <a:r>
              <a:rPr lang="fr-FR" dirty="0" smtClean="0">
                <a:latin typeface="Arial" charset="0"/>
                <a:cs typeface="Arial" charset="0"/>
              </a:rPr>
              <a:t>                  → compréhension de l</a:t>
            </a:r>
            <a:r>
              <a:rPr lang="ja-JP" altLang="fr-FR" dirty="0" smtClean="0">
                <a:latin typeface="Arial" charset="0"/>
                <a:cs typeface="Arial" charset="0"/>
              </a:rPr>
              <a:t>’</a:t>
            </a:r>
            <a:r>
              <a:rPr lang="fr-FR" dirty="0" smtClean="0">
                <a:latin typeface="Arial" charset="0"/>
                <a:cs typeface="Arial" charset="0"/>
              </a:rPr>
              <a:t>oral</a:t>
            </a:r>
          </a:p>
          <a:p>
            <a:pPr>
              <a:buFont typeface="Arial" charset="0"/>
              <a:buNone/>
            </a:pPr>
            <a:r>
              <a:rPr lang="fr-FR" dirty="0" smtClean="0">
                <a:latin typeface="Arial" charset="0"/>
                <a:cs typeface="Arial" charset="0"/>
              </a:rPr>
              <a:t>                  → expression orale en continu</a:t>
            </a:r>
          </a:p>
          <a:p>
            <a:pPr>
              <a:buFont typeface="Arial" charset="0"/>
              <a:buNone/>
            </a:pPr>
            <a:r>
              <a:rPr lang="fr-FR" dirty="0" smtClean="0">
                <a:latin typeface="Arial" charset="0"/>
                <a:cs typeface="Arial" charset="0"/>
              </a:rPr>
              <a:t>                  → expression orale en   				interaction </a:t>
            </a:r>
            <a:r>
              <a:rPr lang="fr-FR" dirty="0" smtClean="0">
                <a:latin typeface="Constantia" charset="0"/>
              </a:rPr>
              <a:t> </a:t>
            </a:r>
            <a:endParaRPr lang="fr-FR" dirty="0">
              <a:latin typeface="Constanti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862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1069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971600" y="3212976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chemeClr val="bg1"/>
                </a:solidFill>
                <a:latin typeface="Calibri" charset="0"/>
              </a:rPr>
              <a:t>ECRIT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971600" y="4581128"/>
            <a:ext cx="111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chemeClr val="bg1"/>
                </a:solidFill>
                <a:latin typeface="Calibri" charset="0"/>
              </a:rPr>
              <a:t>ORAL</a:t>
            </a:r>
          </a:p>
        </p:txBody>
      </p:sp>
      <p:pic>
        <p:nvPicPr>
          <p:cNvPr id="12" name="Imag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40968"/>
            <a:ext cx="550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1048"/>
            <a:ext cx="571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81128"/>
            <a:ext cx="539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7" y="5517232"/>
            <a:ext cx="5000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65304"/>
            <a:ext cx="5381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2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556792"/>
            <a:ext cx="7772400" cy="2592288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compétences.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739552"/>
          </a:xfrm>
        </p:spPr>
        <p:txBody>
          <a:bodyPr/>
          <a:lstStyle/>
          <a:p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916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6" y="980728"/>
            <a:ext cx="9036050" cy="5544567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800" b="0"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83238"/>
            <a:ext cx="504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37063"/>
            <a:ext cx="487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563938"/>
            <a:ext cx="433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4714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00213"/>
            <a:ext cx="466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Entrainement </a:t>
            </a:r>
            <a:r>
              <a:rPr lang="fr-FR" dirty="0" smtClean="0"/>
              <a:t>dans les 5 AL </a:t>
            </a:r>
          </a:p>
          <a:p>
            <a:r>
              <a:rPr lang="fr-FR" dirty="0" smtClean="0">
                <a:solidFill>
                  <a:srgbClr val="FF6600"/>
                </a:solidFill>
              </a:rPr>
              <a:t>Evaluation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dans les 5 AL</a:t>
            </a:r>
          </a:p>
          <a:p>
            <a:pPr marL="0" indent="0">
              <a:buNone/>
            </a:pPr>
            <a:r>
              <a:rPr lang="fr-FR" dirty="0" smtClean="0"/>
              <a:t>&gt;&gt; Report sur leur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Passeport Elève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  <a:p>
            <a:r>
              <a:rPr lang="fr-FR" dirty="0" smtClean="0">
                <a:solidFill>
                  <a:srgbClr val="FF6600"/>
                </a:solidFill>
              </a:rPr>
              <a:t>Validation niveau A2 </a:t>
            </a:r>
            <a:r>
              <a:rPr lang="fr-FR" dirty="0" smtClean="0"/>
              <a:t>: en fin d’année de 5ème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97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ORIGINES DU PROJET ?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Constat de départ</a:t>
            </a:r>
            <a:r>
              <a:rPr lang="fr-FR" dirty="0" smtClean="0"/>
              <a:t>: incohérence de plusieurs systèmes en parallèle 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niveau A2 à atteindre en fin de 5</a:t>
            </a:r>
            <a:r>
              <a:rPr lang="fr-FR" baseline="30000" dirty="0" smtClean="0"/>
              <a:t>ème</a:t>
            </a:r>
            <a:r>
              <a:rPr lang="fr-FR" dirty="0" smtClean="0"/>
              <a:t> mais validé en fin de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                       //   </a:t>
            </a:r>
          </a:p>
          <a:p>
            <a:pPr marL="0" indent="0">
              <a:buNone/>
            </a:pPr>
            <a:r>
              <a:rPr lang="fr-FR" dirty="0" smtClean="0"/>
              <a:t>système de notation chiffrée pas toujours en cohérence avec les compétences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">
  <a:themeElements>
    <a:clrScheme name="Barre vertical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Barre vertical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r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r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305</TotalTime>
  <Words>596</Words>
  <Application>Microsoft Macintosh PowerPoint</Application>
  <PresentationFormat>Présentation à l'écran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Thème2</vt:lpstr>
      <vt:lpstr>Classes expérimentales  évaluation par compétences 5ème LV1 Anglais</vt:lpstr>
      <vt:lpstr>Informations diverses</vt:lpstr>
      <vt:lpstr>Textes officiels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ORIGINES DU PROJET ? </vt:lpstr>
      <vt:lpstr>POUR QUOI FAIRE? </vt:lpstr>
      <vt:lpstr>Présentation PowerPoint</vt:lpstr>
      <vt:lpstr>Présentation PowerPoint</vt:lpstr>
      <vt:lpstr>COMMENT?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REMEDIATION</vt:lpstr>
      <vt:lpstr>Informations utiles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expérimentale à évaluation par compétences</dc:title>
  <dc:creator>Teacher</dc:creator>
  <cp:lastModifiedBy>Elisa Gy</cp:lastModifiedBy>
  <cp:revision>29</cp:revision>
  <dcterms:created xsi:type="dcterms:W3CDTF">2011-09-10T14:55:08Z</dcterms:created>
  <dcterms:modified xsi:type="dcterms:W3CDTF">2012-09-13T13:11:19Z</dcterms:modified>
</cp:coreProperties>
</file>