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8.png" ContentType="image/png"/>
  <Override PartName="/ppt/media/image7.png" ContentType="image/pn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fr-FR" sz="4400" strike="noStrike">
                <a:solidFill>
                  <a:srgbClr val="000000"/>
                </a:solidFill>
                <a:latin typeface="Calibri"/>
              </a:rPr>
              <a:t>Cliquez pour éditer le format du texte-titreCliquez et modifiez le titre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12/03/2015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4B02C3E3-2DAD-4603-94D3-090F04E6D605}" type="slidenum">
              <a:rPr lang="fr-FR" sz="1200" strike="noStrike">
                <a:solidFill>
                  <a:srgbClr val="8b8b8b"/>
                </a:solidFill>
                <a:latin typeface="Calibri"/>
              </a:rPr>
              <a:t>&lt;numéro&gt;</a:t>
            </a:fld>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strike="noStrike">
                <a:solidFill>
                  <a:srgbClr val="000000"/>
                </a:solidFill>
                <a:latin typeface="Calibri"/>
              </a:rPr>
              <a:t>Cliquez pour éditer le format du texte-titreCliquez et modifiez le titre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fr-FR" sz="3200" strike="noStrike">
                <a:solidFill>
                  <a:srgbClr val="000000"/>
                </a:solidFill>
                <a:latin typeface="Calibri"/>
              </a:rPr>
              <a:t>Cliquez pour éditer le format du plan de texte</a:t>
            </a:r>
            <a:endParaRPr/>
          </a:p>
          <a:p>
            <a:pPr lvl="1">
              <a:buSzPct val="75000"/>
              <a:buFont typeface="StarSymbol"/>
              <a:buChar char=""/>
            </a:pPr>
            <a:r>
              <a:rPr lang="fr-FR" sz="3200" strike="noStrike">
                <a:solidFill>
                  <a:srgbClr val="000000"/>
                </a:solidFill>
                <a:latin typeface="Calibri"/>
              </a:rPr>
              <a:t>Second niveau de plan</a:t>
            </a:r>
            <a:endParaRPr/>
          </a:p>
          <a:p>
            <a:pPr lvl="2">
              <a:buSzPct val="45000"/>
              <a:buFont typeface="StarSymbol"/>
              <a:buChar char=""/>
            </a:pPr>
            <a:r>
              <a:rPr lang="fr-FR" sz="3200" strike="noStrike">
                <a:solidFill>
                  <a:srgbClr val="000000"/>
                </a:solidFill>
                <a:latin typeface="Calibri"/>
              </a:rPr>
              <a:t>Troisième niveau de plan</a:t>
            </a:r>
            <a:endParaRPr/>
          </a:p>
          <a:p>
            <a:pPr lvl="3">
              <a:buSzPct val="75000"/>
              <a:buFont typeface="StarSymbol"/>
              <a:buChar char=""/>
            </a:pPr>
            <a:r>
              <a:rPr lang="fr-FR" sz="3200" strike="noStrike">
                <a:solidFill>
                  <a:srgbClr val="000000"/>
                </a:solidFill>
                <a:latin typeface="Calibri"/>
              </a:rPr>
              <a:t>Quatrième niveau de plan</a:t>
            </a:r>
            <a:endParaRPr/>
          </a:p>
          <a:p>
            <a:pPr lvl="4">
              <a:buSzPct val="45000"/>
              <a:buFont typeface="StarSymbol"/>
              <a:buChar char=""/>
            </a:pPr>
            <a:r>
              <a:rPr lang="fr-FR" sz="3200" strike="noStrike">
                <a:solidFill>
                  <a:srgbClr val="000000"/>
                </a:solidFill>
                <a:latin typeface="Calibri"/>
              </a:rPr>
              <a:t>Cinquième niveau de plan</a:t>
            </a:r>
            <a:endParaRPr/>
          </a:p>
          <a:p>
            <a:pPr lvl="5">
              <a:buSzPct val="45000"/>
              <a:buFont typeface="StarSymbol"/>
              <a:buChar char=""/>
            </a:pPr>
            <a:r>
              <a:rPr lang="fr-FR" sz="3200" strike="noStrike">
                <a:solidFill>
                  <a:srgbClr val="000000"/>
                </a:solidFill>
                <a:latin typeface="Calibri"/>
              </a:rPr>
              <a:t>Sixième niveau de plan</a:t>
            </a:r>
            <a:endParaRPr/>
          </a:p>
          <a:p>
            <a:pPr>
              <a:lnSpc>
                <a:spcPct val="100000"/>
              </a:lnSpc>
              <a:buFont typeface="Arial"/>
              <a:buChar char="•"/>
            </a:pPr>
            <a:r>
              <a:rPr lang="fr-FR" sz="3200" strike="noStrike">
                <a:solidFill>
                  <a:srgbClr val="000000"/>
                </a:solidFill>
                <a:latin typeface="Calibri"/>
              </a:rPr>
              <a:t>Septième niveau de planCliquez pour modifier les styles du texte du masque</a:t>
            </a:r>
            <a:endParaRPr/>
          </a:p>
          <a:p>
            <a:pPr lvl="1">
              <a:lnSpc>
                <a:spcPct val="100000"/>
              </a:lnSpc>
              <a:buFont typeface="Arial"/>
              <a:buChar char="–"/>
            </a:pPr>
            <a:r>
              <a:rPr lang="fr-FR" sz="2800" strike="noStrike">
                <a:solidFill>
                  <a:srgbClr val="000000"/>
                </a:solidFill>
                <a:latin typeface="Calibri"/>
              </a:rPr>
              <a:t>Deuxième niveau</a:t>
            </a:r>
            <a:endParaRPr/>
          </a:p>
          <a:p>
            <a:pPr lvl="2">
              <a:lnSpc>
                <a:spcPct val="100000"/>
              </a:lnSpc>
              <a:buFont typeface="Arial"/>
              <a:buChar char="•"/>
            </a:pPr>
            <a:r>
              <a:rPr lang="fr-FR" sz="2400" strike="noStrike">
                <a:solidFill>
                  <a:srgbClr val="000000"/>
                </a:solidFill>
                <a:latin typeface="Calibri"/>
              </a:rPr>
              <a:t>Troisième niveau</a:t>
            </a:r>
            <a:endParaRPr/>
          </a:p>
          <a:p>
            <a:pPr lvl="3">
              <a:lnSpc>
                <a:spcPct val="100000"/>
              </a:lnSpc>
              <a:buFont typeface="Arial"/>
              <a:buChar char="–"/>
            </a:pPr>
            <a:r>
              <a:rPr lang="fr-FR" sz="2000" strike="noStrike">
                <a:solidFill>
                  <a:srgbClr val="000000"/>
                </a:solidFill>
                <a:latin typeface="Calibri"/>
              </a:rPr>
              <a:t>Quatrième niveau</a:t>
            </a:r>
            <a:endParaRPr/>
          </a:p>
          <a:p>
            <a:pPr lvl="4">
              <a:lnSpc>
                <a:spcPct val="100000"/>
              </a:lnSpc>
              <a:buFont typeface="Arial"/>
              <a:buChar char="»"/>
            </a:pPr>
            <a:r>
              <a:rPr lang="fr-FR" sz="2000" strike="noStrike">
                <a:solidFill>
                  <a:srgbClr val="000000"/>
                </a:solidFill>
                <a:latin typeface="Calibri"/>
              </a:rPr>
              <a:t>Cinquième niveau</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12/03/2015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B3D9F55-22FC-4720-93F7-29705693A8FD}" type="slidenum">
              <a:rPr lang="fr-FR" sz="1200" strike="noStrike">
                <a:solidFill>
                  <a:srgbClr val="8b8b8b"/>
                </a:solidFill>
                <a:latin typeface="Calibri"/>
              </a:rPr>
              <a:t>&lt;numéro&gt;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685800" y="379080"/>
            <a:ext cx="7772040" cy="1469520"/>
          </a:xfrm>
          <a:prstGeom prst="rect">
            <a:avLst/>
          </a:prstGeom>
          <a:noFill/>
          <a:ln>
            <a:noFill/>
          </a:ln>
        </p:spPr>
        <p:txBody>
          <a:bodyPr anchor="ctr"/>
          <a:p>
            <a:pPr algn="ctr">
              <a:lnSpc>
                <a:spcPct val="100000"/>
              </a:lnSpc>
            </a:pPr>
            <a:r>
              <a:rPr lang="fr-FR" sz="4400" strike="noStrike">
                <a:solidFill>
                  <a:srgbClr val="000000"/>
                </a:solidFill>
                <a:latin typeface="Times New Roman"/>
              </a:rPr>
              <a:t>Pyrame et Thisbé</a:t>
            </a:r>
            <a:endParaRPr/>
          </a:p>
        </p:txBody>
      </p:sp>
      <p:pic>
        <p:nvPicPr>
          <p:cNvPr id="79" name="Image 3" descr=""/>
          <p:cNvPicPr/>
          <p:nvPr/>
        </p:nvPicPr>
        <p:blipFill>
          <a:blip r:embed="rId1"/>
          <a:stretch/>
        </p:blipFill>
        <p:spPr>
          <a:xfrm>
            <a:off x="3190680" y="1849320"/>
            <a:ext cx="2853360" cy="42613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CustomShape 1"/>
          <p:cNvSpPr/>
          <p:nvPr/>
        </p:nvSpPr>
        <p:spPr>
          <a:xfrm>
            <a:off x="313920" y="2118240"/>
            <a:ext cx="8779680" cy="3656520"/>
          </a:xfrm>
          <a:prstGeom prst="rect">
            <a:avLst/>
          </a:prstGeom>
          <a:noFill/>
          <a:ln>
            <a:noFill/>
          </a:ln>
        </p:spPr>
        <p:style>
          <a:lnRef idx="0"/>
          <a:fillRef idx="0"/>
          <a:effectRef idx="0"/>
          <a:fontRef idx="minor"/>
        </p:style>
        <p:txBody>
          <a:bodyPr wrap="none" lIns="90000" rIns="90000" tIns="45000" bIns="45000"/>
          <a:p>
            <a:pPr algn="just">
              <a:lnSpc>
                <a:spcPct val="100000"/>
              </a:lnSpc>
            </a:pPr>
            <a:r>
              <a:rPr lang="fr-FR" strike="noStrike">
                <a:solidFill>
                  <a:srgbClr val="000000"/>
                </a:solidFill>
                <a:latin typeface="Times New Roman"/>
              </a:rPr>
              <a:t>Pyrame et Thisbé sont deux personnages issues des </a:t>
            </a:r>
            <a:r>
              <a:rPr i="1" lang="fr-FR" strike="noStrike">
                <a:solidFill>
                  <a:srgbClr val="000000"/>
                </a:solidFill>
                <a:latin typeface="Times New Roman"/>
              </a:rPr>
              <a:t>Métamorphoses</a:t>
            </a:r>
            <a:r>
              <a:rPr lang="fr-FR" strike="noStrike">
                <a:solidFill>
                  <a:srgbClr val="000000"/>
                </a:solidFill>
                <a:latin typeface="Times New Roman"/>
              </a:rPr>
              <a:t> d’Ovide (Publius </a:t>
            </a:r>
            <a:endParaRPr/>
          </a:p>
          <a:p>
            <a:pPr algn="just">
              <a:lnSpc>
                <a:spcPct val="100000"/>
              </a:lnSpc>
            </a:pPr>
            <a:r>
              <a:rPr lang="fr-FR" strike="noStrike">
                <a:solidFill>
                  <a:srgbClr val="000000"/>
                </a:solidFill>
                <a:latin typeface="Times New Roman"/>
              </a:rPr>
              <a:t>Ovidius Naso : 43 av. J.C. – 18 ap. J.C.). Celui-ci est né à Sulmone dans les Abruzzes en</a:t>
            </a:r>
            <a:endParaRPr/>
          </a:p>
          <a:p>
            <a:pPr algn="just">
              <a:lnSpc>
                <a:spcPct val="100000"/>
              </a:lnSpc>
            </a:pPr>
            <a:r>
              <a:rPr lang="fr-FR" strike="noStrike">
                <a:solidFill>
                  <a:srgbClr val="000000"/>
                </a:solidFill>
                <a:latin typeface="Times New Roman"/>
              </a:rPr>
              <a:t>Italie centrale. Dès son plus jeune âge, il s’intéresse à l</a:t>
            </a:r>
            <a:r>
              <a:rPr lang="fr-FR" strike="noStrike">
                <a:solidFill>
                  <a:srgbClr val="000000"/>
                </a:solidFill>
                <a:latin typeface="Times New Roman"/>
              </a:rPr>
              <a:t>	</a:t>
            </a:r>
            <a:r>
              <a:rPr lang="fr-FR" strike="noStrike">
                <a:solidFill>
                  <a:srgbClr val="000000"/>
                </a:solidFill>
                <a:latin typeface="Times New Roman"/>
              </a:rPr>
              <a:t>a poésie. Il est principalement </a:t>
            </a:r>
            <a:endParaRPr/>
          </a:p>
          <a:p>
            <a:pPr algn="just">
              <a:lnSpc>
                <a:spcPct val="100000"/>
              </a:lnSpc>
            </a:pPr>
            <a:r>
              <a:rPr lang="fr-FR" strike="noStrike">
                <a:solidFill>
                  <a:srgbClr val="000000"/>
                </a:solidFill>
                <a:latin typeface="Times New Roman"/>
              </a:rPr>
              <a:t>connu pour ses recueils de poèmes : les </a:t>
            </a:r>
            <a:r>
              <a:rPr i="1" lang="fr-FR" strike="noStrike">
                <a:solidFill>
                  <a:srgbClr val="000000"/>
                </a:solidFill>
                <a:latin typeface="Times New Roman"/>
              </a:rPr>
              <a:t>Amours</a:t>
            </a:r>
            <a:r>
              <a:rPr lang="fr-FR" strike="noStrike">
                <a:solidFill>
                  <a:srgbClr val="000000"/>
                </a:solidFill>
                <a:latin typeface="Times New Roman"/>
              </a:rPr>
              <a:t>, les </a:t>
            </a:r>
            <a:r>
              <a:rPr i="1" lang="fr-FR" strike="noStrike">
                <a:solidFill>
                  <a:srgbClr val="000000"/>
                </a:solidFill>
                <a:latin typeface="Times New Roman"/>
              </a:rPr>
              <a:t>Héroïdes</a:t>
            </a:r>
            <a:r>
              <a:rPr lang="fr-FR" strike="noStrike">
                <a:solidFill>
                  <a:srgbClr val="000000"/>
                </a:solidFill>
                <a:latin typeface="Times New Roman"/>
              </a:rPr>
              <a:t>, </a:t>
            </a:r>
            <a:r>
              <a:rPr i="1" lang="fr-FR" strike="noStrike">
                <a:solidFill>
                  <a:srgbClr val="000000"/>
                </a:solidFill>
                <a:latin typeface="Times New Roman"/>
              </a:rPr>
              <a:t>L’Art d’aimer </a:t>
            </a:r>
            <a:r>
              <a:rPr lang="fr-FR" strike="noStrike">
                <a:solidFill>
                  <a:srgbClr val="000000"/>
                </a:solidFill>
                <a:latin typeface="Times New Roman"/>
              </a:rPr>
              <a:t>ainsi qu’une</a:t>
            </a:r>
            <a:endParaRPr/>
          </a:p>
          <a:p>
            <a:pPr algn="just">
              <a:lnSpc>
                <a:spcPct val="100000"/>
              </a:lnSpc>
            </a:pPr>
            <a:r>
              <a:rPr lang="fr-FR" strike="noStrike">
                <a:solidFill>
                  <a:srgbClr val="000000"/>
                </a:solidFill>
                <a:latin typeface="Times New Roman"/>
              </a:rPr>
              <a:t>pièce de théâtre : </a:t>
            </a:r>
            <a:r>
              <a:rPr i="1" lang="fr-FR" strike="noStrike">
                <a:solidFill>
                  <a:srgbClr val="000000"/>
                </a:solidFill>
                <a:latin typeface="Times New Roman"/>
              </a:rPr>
              <a:t>Médée</a:t>
            </a:r>
            <a:r>
              <a:rPr lang="fr-FR" strike="noStrike">
                <a:solidFill>
                  <a:srgbClr val="000000"/>
                </a:solidFill>
                <a:latin typeface="Times New Roman"/>
              </a:rPr>
              <a:t>. </a:t>
            </a:r>
            <a:endParaRPr/>
          </a:p>
          <a:p>
            <a:pPr algn="just">
              <a:lnSpc>
                <a:spcPct val="100000"/>
              </a:lnSpc>
            </a:pPr>
            <a:endParaRPr/>
          </a:p>
          <a:p>
            <a:pPr algn="just">
              <a:lnSpc>
                <a:spcPct val="100000"/>
              </a:lnSpc>
            </a:pPr>
            <a:r>
              <a:rPr i="1" lang="fr-FR" strike="noStrike">
                <a:solidFill>
                  <a:srgbClr val="000000"/>
                </a:solidFill>
                <a:latin typeface="Times New Roman"/>
              </a:rPr>
              <a:t>Les Métamorphoses</a:t>
            </a:r>
            <a:r>
              <a:rPr lang="fr-FR" strike="noStrike">
                <a:solidFill>
                  <a:srgbClr val="000000"/>
                </a:solidFill>
                <a:latin typeface="Times New Roman"/>
              </a:rPr>
              <a:t> sont constituées de 246 fables en 15 livres et de 12 000 vers. Ovide </a:t>
            </a:r>
            <a:endParaRPr/>
          </a:p>
          <a:p>
            <a:pPr algn="just">
              <a:lnSpc>
                <a:spcPct val="100000"/>
              </a:lnSpc>
            </a:pPr>
            <a:r>
              <a:rPr lang="fr-FR" strike="noStrike">
                <a:solidFill>
                  <a:srgbClr val="000000"/>
                </a:solidFill>
                <a:latin typeface="Times New Roman"/>
              </a:rPr>
              <a:t>considérait ce long poème mythologique comme son chef d’œuvre. Le monde de ce poème </a:t>
            </a:r>
            <a:endParaRPr/>
          </a:p>
          <a:p>
            <a:pPr algn="just">
              <a:lnSpc>
                <a:spcPct val="100000"/>
              </a:lnSpc>
            </a:pPr>
            <a:r>
              <a:rPr lang="fr-FR" strike="noStrike">
                <a:solidFill>
                  <a:srgbClr val="000000"/>
                </a:solidFill>
                <a:latin typeface="Times New Roman"/>
              </a:rPr>
              <a:t>est peuplé d’animaux, de végétaux, de minéraux, de dieux incarnant des phénomènes </a:t>
            </a:r>
            <a:endParaRPr/>
          </a:p>
          <a:p>
            <a:pPr algn="just">
              <a:lnSpc>
                <a:spcPct val="100000"/>
              </a:lnSpc>
            </a:pPr>
            <a:r>
              <a:rPr lang="fr-FR" strike="noStrike">
                <a:solidFill>
                  <a:srgbClr val="000000"/>
                </a:solidFill>
                <a:latin typeface="Times New Roman"/>
              </a:rPr>
              <a:t>naturels ainsi que de monstres et de héros mythologiques.</a:t>
            </a:r>
            <a:endParaRPr/>
          </a:p>
          <a:p>
            <a:pPr algn="just">
              <a:lnSpc>
                <a:spcPct val="100000"/>
              </a:lnSpc>
            </a:pPr>
            <a:endParaRPr/>
          </a:p>
          <a:p>
            <a:pPr algn="just">
              <a:lnSpc>
                <a:spcPct val="100000"/>
              </a:lnSpc>
            </a:pPr>
            <a:r>
              <a:rPr i="1" lang="fr-FR" strike="noStrike">
                <a:solidFill>
                  <a:srgbClr val="000000"/>
                </a:solidFill>
                <a:latin typeface="Times New Roman"/>
              </a:rPr>
              <a:t>Hercule</a:t>
            </a:r>
            <a:r>
              <a:rPr lang="fr-FR" strike="noStrike">
                <a:solidFill>
                  <a:srgbClr val="000000"/>
                </a:solidFill>
                <a:latin typeface="Times New Roman"/>
              </a:rPr>
              <a:t>,</a:t>
            </a:r>
            <a:r>
              <a:rPr i="1" lang="fr-FR" strike="noStrike">
                <a:solidFill>
                  <a:srgbClr val="000000"/>
                </a:solidFill>
                <a:latin typeface="Times New Roman"/>
              </a:rPr>
              <a:t> Persée et Andromède, Jupiter </a:t>
            </a:r>
            <a:r>
              <a:rPr lang="fr-FR" strike="noStrike">
                <a:solidFill>
                  <a:srgbClr val="000000"/>
                </a:solidFill>
                <a:latin typeface="Times New Roman"/>
              </a:rPr>
              <a:t>et</a:t>
            </a:r>
            <a:r>
              <a:rPr i="1" lang="fr-FR" strike="noStrike">
                <a:solidFill>
                  <a:srgbClr val="000000"/>
                </a:solidFill>
                <a:latin typeface="Times New Roman"/>
              </a:rPr>
              <a:t> Europe</a:t>
            </a:r>
            <a:r>
              <a:rPr lang="fr-FR" strike="noStrike">
                <a:solidFill>
                  <a:srgbClr val="000000"/>
                </a:solidFill>
                <a:latin typeface="Times New Roman"/>
              </a:rPr>
              <a:t>,</a:t>
            </a:r>
            <a:r>
              <a:rPr i="1" lang="fr-FR" strike="noStrike">
                <a:solidFill>
                  <a:srgbClr val="000000"/>
                </a:solidFill>
                <a:latin typeface="Times New Roman"/>
              </a:rPr>
              <a:t> Le Déluge, Ariane et le Minotaure</a:t>
            </a:r>
            <a:r>
              <a:rPr lang="fr-FR" strike="noStrike">
                <a:solidFill>
                  <a:srgbClr val="000000"/>
                </a:solidFill>
                <a:latin typeface="Times New Roman"/>
              </a:rPr>
              <a:t>,</a:t>
            </a:r>
            <a:r>
              <a:rPr i="1" lang="fr-FR" strike="noStrike">
                <a:solidFill>
                  <a:srgbClr val="000000"/>
                </a:solidFill>
                <a:latin typeface="Times New Roman"/>
              </a:rPr>
              <a:t> Dédale </a:t>
            </a:r>
            <a:endParaRPr/>
          </a:p>
          <a:p>
            <a:pPr algn="just">
              <a:lnSpc>
                <a:spcPct val="100000"/>
              </a:lnSpc>
            </a:pPr>
            <a:r>
              <a:rPr i="1" lang="fr-FR" strike="noStrike">
                <a:solidFill>
                  <a:srgbClr val="000000"/>
                </a:solidFill>
                <a:latin typeface="Times New Roman"/>
              </a:rPr>
              <a:t>et Icare </a:t>
            </a:r>
            <a:r>
              <a:rPr lang="fr-FR" strike="noStrike">
                <a:solidFill>
                  <a:srgbClr val="000000"/>
                </a:solidFill>
                <a:latin typeface="Times New Roman"/>
              </a:rPr>
              <a:t>sont certaines des fables les plus célèbres composant le recueil des </a:t>
            </a:r>
            <a:r>
              <a:rPr i="1" lang="fr-FR" strike="noStrike">
                <a:solidFill>
                  <a:srgbClr val="000000"/>
                </a:solidFill>
                <a:latin typeface="Times New Roman"/>
              </a:rPr>
              <a:t>Métamorphoses</a:t>
            </a:r>
            <a:r>
              <a:rPr lang="fr-FR" strike="noStrike">
                <a:solidFill>
                  <a:srgbClr val="000000"/>
                </a:solidFill>
                <a:latin typeface="Calibri"/>
              </a:rPr>
              <a:t>.</a:t>
            </a:r>
            <a:r>
              <a:rPr i="1" lang="fr-FR" strike="noStrike">
                <a:solidFill>
                  <a:srgbClr val="000000"/>
                </a:solidFill>
                <a:latin typeface="Calibri"/>
              </a:rPr>
              <a:t> </a:t>
            </a:r>
            <a:endParaRPr/>
          </a:p>
        </p:txBody>
      </p:sp>
      <p:sp>
        <p:nvSpPr>
          <p:cNvPr id="81" name="CustomShape 2"/>
          <p:cNvSpPr/>
          <p:nvPr/>
        </p:nvSpPr>
        <p:spPr>
          <a:xfrm>
            <a:off x="1001520" y="613080"/>
            <a:ext cx="7228080" cy="821520"/>
          </a:xfrm>
          <a:prstGeom prst="rect">
            <a:avLst/>
          </a:prstGeom>
          <a:noFill/>
          <a:ln>
            <a:noFill/>
          </a:ln>
        </p:spPr>
        <p:style>
          <a:lnRef idx="0"/>
          <a:fillRef idx="0"/>
          <a:effectRef idx="0"/>
          <a:fontRef idx="minor"/>
        </p:style>
        <p:txBody>
          <a:bodyPr wrap="none" lIns="90000" rIns="90000" tIns="45000" bIns="45000"/>
          <a:p>
            <a:pPr>
              <a:lnSpc>
                <a:spcPct val="100000"/>
              </a:lnSpc>
            </a:pPr>
            <a:r>
              <a:rPr i="1" lang="fr-FR" sz="4800" strike="noStrike">
                <a:solidFill>
                  <a:srgbClr val="000000"/>
                </a:solidFill>
                <a:latin typeface="Times New Roman"/>
              </a:rPr>
              <a:t>Les Métamorphoses</a:t>
            </a:r>
            <a:r>
              <a:rPr lang="fr-FR" sz="4800" strike="noStrike">
                <a:solidFill>
                  <a:srgbClr val="000000"/>
                </a:solidFill>
                <a:latin typeface="Times New Roman"/>
              </a:rPr>
              <a:t> d’Ovide</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TextShape 1"/>
          <p:cNvSpPr txBox="1"/>
          <p:nvPr/>
        </p:nvSpPr>
        <p:spPr>
          <a:xfrm>
            <a:off x="457200" y="590400"/>
            <a:ext cx="8229240" cy="5847840"/>
          </a:xfrm>
          <a:prstGeom prst="rect">
            <a:avLst/>
          </a:prstGeom>
          <a:noFill/>
          <a:ln>
            <a:noFill/>
          </a:ln>
        </p:spPr>
        <p:txBody>
          <a:bodyPr/>
          <a:p>
            <a:pPr>
              <a:lnSpc>
                <a:spcPct val="100000"/>
              </a:lnSpc>
            </a:pPr>
            <a:r>
              <a:rPr lang="fr-FR" sz="2400" strike="noStrike">
                <a:solidFill>
                  <a:srgbClr val="000000"/>
                </a:solidFill>
                <a:latin typeface="Times New Roman"/>
              </a:rPr>
              <a:t>Cette fable a notamment inspiré des opéras comme </a:t>
            </a:r>
            <a:r>
              <a:rPr i="1" lang="fr-FR" sz="2400" strike="noStrike">
                <a:solidFill>
                  <a:srgbClr val="000000"/>
                </a:solidFill>
                <a:latin typeface="Times New Roman"/>
              </a:rPr>
              <a:t>Pyrame et Thisbé</a:t>
            </a:r>
            <a:r>
              <a:rPr lang="fr-FR" sz="2400" strike="noStrike">
                <a:solidFill>
                  <a:srgbClr val="000000"/>
                </a:solidFill>
                <a:latin typeface="Times New Roman"/>
              </a:rPr>
              <a:t>, une tragédie lyrique en cinq actes représentée de 1726 à 1771. Elle a également inspiré des peintres comme Hans Baldung Grien, Nicolas Poussin et Andrea Boscoli.</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fr-FR" sz="2400" strike="noStrike">
                <a:solidFill>
                  <a:srgbClr val="000000"/>
                </a:solidFill>
                <a:latin typeface="Times New Roman"/>
              </a:rPr>
              <a:t>Cette fable d’Ovide est aussi à l’origine de la tragédie de Shakespeare, </a:t>
            </a:r>
            <a:r>
              <a:rPr i="1" lang="fr-FR" sz="2400" strike="noStrike">
                <a:solidFill>
                  <a:srgbClr val="000000"/>
                </a:solidFill>
                <a:latin typeface="Times New Roman"/>
              </a:rPr>
              <a:t>Roméo et Juliette.</a:t>
            </a:r>
            <a:endParaRPr/>
          </a:p>
        </p:txBody>
      </p:sp>
      <p:pic>
        <p:nvPicPr>
          <p:cNvPr id="83" name="Image 3" descr=""/>
          <p:cNvPicPr/>
          <p:nvPr/>
        </p:nvPicPr>
        <p:blipFill>
          <a:blip r:embed="rId1"/>
          <a:stretch/>
        </p:blipFill>
        <p:spPr>
          <a:xfrm>
            <a:off x="1420920" y="2301840"/>
            <a:ext cx="1448280" cy="2567520"/>
          </a:xfrm>
          <a:prstGeom prst="rect">
            <a:avLst/>
          </a:prstGeom>
          <a:ln>
            <a:noFill/>
          </a:ln>
        </p:spPr>
      </p:pic>
      <p:pic>
        <p:nvPicPr>
          <p:cNvPr id="84" name="Image 4" descr=""/>
          <p:cNvPicPr/>
          <p:nvPr/>
        </p:nvPicPr>
        <p:blipFill>
          <a:blip r:embed="rId2"/>
          <a:stretch/>
        </p:blipFill>
        <p:spPr>
          <a:xfrm>
            <a:off x="4269600" y="2533680"/>
            <a:ext cx="3150360" cy="20952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457200" y="266400"/>
            <a:ext cx="8229240" cy="586080"/>
          </a:xfrm>
          <a:prstGeom prst="rect">
            <a:avLst/>
          </a:prstGeom>
          <a:noFill/>
          <a:ln>
            <a:noFill/>
          </a:ln>
        </p:spPr>
        <p:txBody>
          <a:bodyPr anchor="ctr"/>
          <a:p>
            <a:pPr algn="ctr">
              <a:lnSpc>
                <a:spcPct val="100000"/>
              </a:lnSpc>
            </a:pPr>
            <a:r>
              <a:rPr i="1" lang="fr-FR" sz="4400" strike="noStrike">
                <a:solidFill>
                  <a:srgbClr val="000000"/>
                </a:solidFill>
                <a:latin typeface="Times New Roman"/>
              </a:rPr>
              <a:t>Pyrame et Thisbé </a:t>
            </a:r>
            <a:endParaRPr/>
          </a:p>
        </p:txBody>
      </p:sp>
      <p:sp>
        <p:nvSpPr>
          <p:cNvPr id="86" name="TextShape 2"/>
          <p:cNvSpPr txBox="1"/>
          <p:nvPr/>
        </p:nvSpPr>
        <p:spPr>
          <a:xfrm>
            <a:off x="375120" y="873000"/>
            <a:ext cx="8229240" cy="4147560"/>
          </a:xfrm>
          <a:prstGeom prst="rect">
            <a:avLst/>
          </a:prstGeom>
          <a:noFill/>
          <a:ln>
            <a:noFill/>
          </a:ln>
        </p:spPr>
        <p:txBody>
          <a:bodyPr/>
          <a:p>
            <a:pPr algn="just">
              <a:lnSpc>
                <a:spcPct val="100000"/>
              </a:lnSpc>
            </a:pPr>
            <a:r>
              <a:rPr lang="fr-FR" sz="3200" strike="noStrike">
                <a:solidFill>
                  <a:srgbClr val="000000"/>
                </a:solidFill>
                <a:latin typeface="Calibri"/>
              </a:rPr>
              <a:t>	</a:t>
            </a:r>
            <a:r>
              <a:rPr lang="fr-FR" sz="1600" strike="noStrike">
                <a:solidFill>
                  <a:srgbClr val="000000"/>
                </a:solidFill>
                <a:latin typeface="Times New Roman"/>
              </a:rPr>
              <a:t>Pyrame et Thisbé étaient deux jeunes voisins babyloniens qui s’aimaient réciproquement. Cependant, leurs parents étaient contre leur union mais cela ne les empêchait pas de se fréquenter. En effet, ils se parlaient à travers une fissure dans le mur mitoyen de leur jardin.</a:t>
            </a:r>
            <a:endParaRPr/>
          </a:p>
          <a:p>
            <a:pPr algn="just">
              <a:lnSpc>
                <a:spcPct val="100000"/>
              </a:lnSpc>
            </a:pPr>
            <a:r>
              <a:rPr lang="fr-FR" sz="1600" strike="noStrike">
                <a:solidFill>
                  <a:srgbClr val="000000"/>
                </a:solidFill>
                <a:latin typeface="Times New Roman"/>
              </a:rPr>
              <a:t>	</a:t>
            </a:r>
            <a:r>
              <a:rPr lang="fr-FR" sz="1600" strike="noStrike">
                <a:solidFill>
                  <a:srgbClr val="000000"/>
                </a:solidFill>
                <a:latin typeface="Times New Roman"/>
              </a:rPr>
              <a:t>Une nuit, ils décidèrent de se retrouver au pied d’un mûrier dont les fruits étaient blancs pour s’enfuir ensemble. Thisbé arriva la première mais une lionne attirée par son odeur survint. La jeune fille se cacha dans une caverne, laissant tomber dans sa fuite, son foulard. Le félin le déchiqueta, le tachant du sang de sa précédente proie. Pyrame arriva alors et crut sa bien-aimée dévorée en voyant son foulard maculé de sang. Fou de désespoir, il se planta son glaive dans le cœur. Thisbé, remise de sa frayeur revint auprès du murier, découvrit le cadavre encore chaud de Pyrame et se donna la mort avec le même glaive. </a:t>
            </a:r>
            <a:endParaRPr/>
          </a:p>
          <a:p>
            <a:pPr algn="just">
              <a:lnSpc>
                <a:spcPct val="100000"/>
              </a:lnSpc>
            </a:pPr>
            <a:r>
              <a:rPr lang="fr-FR" sz="1600" strike="noStrike">
                <a:solidFill>
                  <a:srgbClr val="000000"/>
                </a:solidFill>
                <a:latin typeface="Times New Roman"/>
              </a:rPr>
              <a:t>	</a:t>
            </a:r>
            <a:r>
              <a:rPr lang="fr-FR" sz="1600" strike="noStrike">
                <a:solidFill>
                  <a:srgbClr val="000000"/>
                </a:solidFill>
                <a:latin typeface="Times New Roman"/>
              </a:rPr>
              <a:t>Le sang des amoureux se mêla au pied de l'arbre et les racines s'en abreuvèrent. Depuis ce drame les fruits du mûrier qui étaient blancs à l'origine sont devenus de couleur sombre et leur jus pourpre. </a:t>
            </a:r>
            <a:endParaRPr/>
          </a:p>
          <a:p>
            <a:pPr algn="just">
              <a:lnSpc>
                <a:spcPct val="100000"/>
              </a:lnSpc>
            </a:pPr>
            <a:r>
              <a:rPr lang="fr-FR" sz="1600" strike="noStrike">
                <a:solidFill>
                  <a:srgbClr val="000000"/>
                </a:solidFill>
                <a:latin typeface="Times New Roman"/>
              </a:rPr>
              <a:t>	</a:t>
            </a:r>
            <a:r>
              <a:rPr lang="fr-FR" sz="1600" strike="noStrike">
                <a:solidFill>
                  <a:srgbClr val="000000"/>
                </a:solidFill>
                <a:latin typeface="Times New Roman"/>
              </a:rPr>
              <a:t>Les parents des jeunes amants décidèrent alors de les réunir pour toujours en réunissant leurs cendres dans la même urne et en hommage, leurs noms furent donnés à deux fleuves d’Asie Mineure.</a:t>
            </a:r>
            <a:endParaRPr/>
          </a:p>
          <a:p>
            <a:pPr algn="just">
              <a:lnSpc>
                <a:spcPct val="100000"/>
              </a:lnSpc>
            </a:pPr>
            <a:r>
              <a:rPr lang="fr-FR" strike="noStrike">
                <a:solidFill>
                  <a:srgbClr val="000000"/>
                </a:solidFill>
                <a:latin typeface="Times New Roman"/>
              </a:rPr>
              <a:t>	</a:t>
            </a:r>
            <a:endParaRPr/>
          </a:p>
        </p:txBody>
      </p:sp>
      <p:pic>
        <p:nvPicPr>
          <p:cNvPr id="87" name="Image 3" descr=""/>
          <p:cNvPicPr/>
          <p:nvPr/>
        </p:nvPicPr>
        <p:blipFill>
          <a:blip r:embed="rId1"/>
          <a:stretch/>
        </p:blipFill>
        <p:spPr>
          <a:xfrm>
            <a:off x="3360600" y="4444920"/>
            <a:ext cx="2827800" cy="192168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noFill/>
          <a:ln>
            <a:noFill/>
          </a:ln>
        </p:spPr>
        <p:txBody>
          <a:bodyPr anchor="ctr"/>
          <a:p>
            <a:pPr algn="ctr">
              <a:lnSpc>
                <a:spcPct val="100000"/>
              </a:lnSpc>
            </a:pPr>
            <a:r>
              <a:rPr lang="fr-FR" sz="4400" strike="noStrike">
                <a:solidFill>
                  <a:srgbClr val="000000"/>
                </a:solidFill>
                <a:latin typeface="Times New Roman"/>
              </a:rPr>
              <a:t>Comparaison avec l’œuvre de Shakespeare : </a:t>
            </a:r>
            <a:r>
              <a:rPr i="1" lang="fr-FR" sz="4400" strike="noStrike">
                <a:solidFill>
                  <a:srgbClr val="000000"/>
                </a:solidFill>
                <a:latin typeface="Times New Roman"/>
              </a:rPr>
              <a:t>Roméo et Juliette  </a:t>
            </a:r>
            <a:endParaRPr/>
          </a:p>
        </p:txBody>
      </p:sp>
      <p:sp>
        <p:nvSpPr>
          <p:cNvPr id="89" name="TextShape 2"/>
          <p:cNvSpPr txBox="1"/>
          <p:nvPr/>
        </p:nvSpPr>
        <p:spPr>
          <a:xfrm>
            <a:off x="457200" y="1811880"/>
            <a:ext cx="8229240" cy="4525560"/>
          </a:xfrm>
          <a:prstGeom prst="rect">
            <a:avLst/>
          </a:prstGeom>
          <a:noFill/>
          <a:ln>
            <a:noFill/>
          </a:ln>
        </p:spPr>
        <p:txBody>
          <a:bodyPr/>
          <a:p>
            <a:pPr>
              <a:lnSpc>
                <a:spcPct val="100000"/>
              </a:lnSpc>
              <a:buFont typeface="Arial"/>
              <a:buAutoNum type="alphaLcParenR"/>
            </a:pPr>
            <a:r>
              <a:rPr lang="fr-FR" sz="3200" strike="noStrike">
                <a:solidFill>
                  <a:srgbClr val="000000"/>
                </a:solidFill>
                <a:latin typeface="Times New Roman"/>
              </a:rPr>
              <a:t>Points communs :</a:t>
            </a:r>
            <a:endParaRPr/>
          </a:p>
          <a:p>
            <a:pPr>
              <a:lnSpc>
                <a:spcPct val="100000"/>
              </a:lnSpc>
            </a:pPr>
            <a:endParaRPr/>
          </a:p>
          <a:p>
            <a:pPr>
              <a:lnSpc>
                <a:spcPct val="100000"/>
              </a:lnSpc>
              <a:buFont typeface="Arial"/>
              <a:buChar char="•"/>
            </a:pPr>
            <a:r>
              <a:rPr lang="fr-FR" sz="2000" strike="noStrike">
                <a:solidFill>
                  <a:srgbClr val="000000"/>
                </a:solidFill>
                <a:latin typeface="Times New Roman"/>
              </a:rPr>
              <a:t>Il s’agit de deux histoires d’amour impossible.</a:t>
            </a:r>
            <a:endParaRPr/>
          </a:p>
          <a:p>
            <a:pPr>
              <a:lnSpc>
                <a:spcPct val="100000"/>
              </a:lnSpc>
            </a:pPr>
            <a:endParaRPr/>
          </a:p>
          <a:p>
            <a:pPr>
              <a:lnSpc>
                <a:spcPct val="100000"/>
              </a:lnSpc>
              <a:buFont typeface="Arial"/>
              <a:buChar char="•"/>
            </a:pPr>
            <a:r>
              <a:rPr lang="fr-FR" sz="2000" strike="noStrike">
                <a:solidFill>
                  <a:srgbClr val="000000"/>
                </a:solidFill>
                <a:latin typeface="Times New Roman"/>
              </a:rPr>
              <a:t>Les familles des amants sont contre leur union.</a:t>
            </a:r>
            <a:endParaRPr/>
          </a:p>
          <a:p>
            <a:pPr>
              <a:lnSpc>
                <a:spcPct val="100000"/>
              </a:lnSpc>
            </a:pPr>
            <a:endParaRPr/>
          </a:p>
          <a:p>
            <a:pPr>
              <a:lnSpc>
                <a:spcPct val="100000"/>
              </a:lnSpc>
              <a:buFont typeface="Arial"/>
              <a:buChar char="•"/>
            </a:pPr>
            <a:r>
              <a:rPr lang="fr-FR" sz="2000" strike="noStrike">
                <a:solidFill>
                  <a:srgbClr val="000000"/>
                </a:solidFill>
                <a:latin typeface="Times New Roman"/>
              </a:rPr>
              <a:t>Ils planifient de s’échapper pour vivre leur amour.</a:t>
            </a:r>
            <a:endParaRPr/>
          </a:p>
          <a:p>
            <a:pPr>
              <a:lnSpc>
                <a:spcPct val="100000"/>
              </a:lnSpc>
            </a:pPr>
            <a:endParaRPr/>
          </a:p>
          <a:p>
            <a:pPr>
              <a:lnSpc>
                <a:spcPct val="100000"/>
              </a:lnSpc>
              <a:buFont typeface="Arial"/>
              <a:buChar char="•"/>
            </a:pPr>
            <a:r>
              <a:rPr lang="fr-FR" sz="2000" strike="noStrike">
                <a:solidFill>
                  <a:srgbClr val="000000"/>
                </a:solidFill>
                <a:latin typeface="Times New Roman"/>
              </a:rPr>
              <a:t>Dans les deux œuvres, les protagonistes meurent à la fin à cause d’une incompréhension de la part de l’homme.</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386640" y="433440"/>
            <a:ext cx="8229240" cy="5926680"/>
          </a:xfrm>
          <a:prstGeom prst="rect">
            <a:avLst/>
          </a:prstGeom>
          <a:noFill/>
          <a:ln>
            <a:noFill/>
          </a:ln>
        </p:spPr>
        <p:txBody>
          <a:bodyPr/>
          <a:p>
            <a:pPr>
              <a:lnSpc>
                <a:spcPct val="100000"/>
              </a:lnSpc>
            </a:pPr>
            <a:r>
              <a:rPr lang="fr-FR" sz="3200" strike="noStrike">
                <a:solidFill>
                  <a:srgbClr val="000000"/>
                </a:solidFill>
                <a:latin typeface="Times New Roman"/>
              </a:rPr>
              <a:t>b) Différences : </a:t>
            </a:r>
            <a:endParaRPr/>
          </a:p>
          <a:p>
            <a:pPr>
              <a:lnSpc>
                <a:spcPct val="100000"/>
              </a:lnSpc>
            </a:pPr>
            <a:endParaRPr/>
          </a:p>
          <a:p>
            <a:pPr>
              <a:lnSpc>
                <a:spcPct val="100000"/>
              </a:lnSpc>
              <a:buFont typeface="Arial"/>
              <a:buChar char="•"/>
            </a:pPr>
            <a:r>
              <a:rPr lang="fr-FR" sz="2000" strike="noStrike">
                <a:solidFill>
                  <a:srgbClr val="000000"/>
                </a:solidFill>
                <a:latin typeface="Times New Roman"/>
              </a:rPr>
              <a:t>Les familles de Roméo et Juliette sont ennemies, celles de Pyrame et Thisbé sont seulement voisines.</a:t>
            </a:r>
            <a:endParaRPr/>
          </a:p>
          <a:p>
            <a:pPr>
              <a:lnSpc>
                <a:spcPct val="100000"/>
              </a:lnSpc>
            </a:pPr>
            <a:endParaRPr/>
          </a:p>
          <a:p>
            <a:pPr>
              <a:lnSpc>
                <a:spcPct val="100000"/>
              </a:lnSpc>
              <a:buFont typeface="Arial"/>
              <a:buChar char="•"/>
            </a:pPr>
            <a:r>
              <a:rPr lang="fr-FR" sz="2000" strike="noStrike">
                <a:solidFill>
                  <a:srgbClr val="000000"/>
                </a:solidFill>
                <a:latin typeface="Times New Roman"/>
              </a:rPr>
              <a:t>Dans l’œuvre de Shakespeare,  les amants sont aidés par leurs adjuvants.</a:t>
            </a:r>
            <a:endParaRPr/>
          </a:p>
          <a:p>
            <a:pPr>
              <a:lnSpc>
                <a:spcPct val="100000"/>
              </a:lnSpc>
            </a:pPr>
            <a:endParaRPr/>
          </a:p>
          <a:p>
            <a:pPr>
              <a:lnSpc>
                <a:spcPct val="100000"/>
              </a:lnSpc>
              <a:buFont typeface="Arial"/>
              <a:buChar char="•"/>
            </a:pPr>
            <a:r>
              <a:rPr lang="fr-FR" sz="2000" strike="noStrike">
                <a:solidFill>
                  <a:srgbClr val="000000"/>
                </a:solidFill>
                <a:latin typeface="Times New Roman"/>
              </a:rPr>
              <a:t>Roméo et Juliette se sont mariés avant leur décès.</a:t>
            </a:r>
            <a:endParaRPr/>
          </a:p>
          <a:p>
            <a:pPr>
              <a:lnSpc>
                <a:spcPct val="100000"/>
              </a:lnSpc>
            </a:pPr>
            <a:endParaRPr/>
          </a:p>
          <a:p>
            <a:pPr>
              <a:lnSpc>
                <a:spcPct val="100000"/>
              </a:lnSpc>
              <a:buFont typeface="Arial"/>
              <a:buChar char="•"/>
            </a:pPr>
            <a:r>
              <a:rPr lang="fr-FR" sz="2000" strike="noStrike">
                <a:solidFill>
                  <a:srgbClr val="000000"/>
                </a:solidFill>
                <a:latin typeface="Times New Roman"/>
              </a:rPr>
              <a:t>Les histoires ne se situent pas au même endroit (Babylone et Vérone) et à deux époques différentes (Antiquité et Epoque moderne).</a:t>
            </a:r>
            <a:endParaRPr/>
          </a:p>
          <a:p>
            <a:pPr>
              <a:lnSpc>
                <a:spcPct val="100000"/>
              </a:lnSpc>
            </a:pPr>
            <a:endParaRPr/>
          </a:p>
          <a:p>
            <a:pPr>
              <a:lnSpc>
                <a:spcPct val="100000"/>
              </a:lnSpc>
              <a:buFont typeface="Arial"/>
              <a:buChar char="•"/>
            </a:pPr>
            <a:r>
              <a:rPr i="1" lang="fr-FR" sz="2000" strike="noStrike">
                <a:solidFill>
                  <a:srgbClr val="000000"/>
                </a:solidFill>
                <a:latin typeface="Times New Roman"/>
              </a:rPr>
              <a:t>Roméo et Juliette </a:t>
            </a:r>
            <a:r>
              <a:rPr lang="fr-FR" sz="2000" strike="noStrike">
                <a:solidFill>
                  <a:srgbClr val="000000"/>
                </a:solidFill>
                <a:latin typeface="Times New Roman"/>
              </a:rPr>
              <a:t>est une pièce de théâtre alors que </a:t>
            </a:r>
            <a:r>
              <a:rPr i="1" lang="fr-FR" sz="2000" strike="noStrike">
                <a:solidFill>
                  <a:srgbClr val="000000"/>
                </a:solidFill>
                <a:latin typeface="Times New Roman"/>
              </a:rPr>
              <a:t>Pyrame et Thisbé </a:t>
            </a:r>
            <a:r>
              <a:rPr lang="fr-FR" sz="2000" strike="noStrike">
                <a:solidFill>
                  <a:srgbClr val="000000"/>
                </a:solidFill>
                <a:latin typeface="Times New Roman"/>
              </a:rPr>
              <a:t>est une fable écrite en vers.</a:t>
            </a:r>
            <a:endParaRPr/>
          </a:p>
          <a:p>
            <a:pPr>
              <a:lnSpc>
                <a:spcPct val="100000"/>
              </a:lnSpc>
            </a:pP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